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6" r:id="rId2"/>
  </p:sldMasterIdLst>
  <p:sldIdLst>
    <p:sldId id="375" r:id="rId3"/>
    <p:sldId id="306" r:id="rId4"/>
    <p:sldId id="304" r:id="rId5"/>
    <p:sldId id="307" r:id="rId6"/>
    <p:sldId id="308" r:id="rId7"/>
    <p:sldId id="309" r:id="rId8"/>
    <p:sldId id="311" r:id="rId9"/>
    <p:sldId id="310" r:id="rId10"/>
    <p:sldId id="312" r:id="rId11"/>
    <p:sldId id="313" r:id="rId12"/>
    <p:sldId id="314" r:id="rId13"/>
  </p:sldIdLst>
  <p:sldSz cx="9144000" cy="6858000" type="screen4x3"/>
  <p:notesSz cx="9144000" cy="6858000"/>
  <p:defaultTextStyle>
    <a:defPPr>
      <a:defRPr lang="ar-IQ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452" y="6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330066" y="294259"/>
            <a:ext cx="2483866" cy="574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916939" y="4969840"/>
            <a:ext cx="7310120" cy="9410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11/11/2018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11/11/2018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618291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 u="heavy">
                <a:solidFill>
                  <a:srgbClr val="00AFEF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11/11/2018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 u="heavy">
                <a:solidFill>
                  <a:srgbClr val="00AFEF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27710" y="1995297"/>
            <a:ext cx="3285490" cy="42271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185028" y="1949323"/>
            <a:ext cx="3496309" cy="4292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rgbClr val="F1F1F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11/11/2018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 u="heavy">
                <a:solidFill>
                  <a:srgbClr val="00AFEF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11/11/2018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11/11/2018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1079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11/11/2018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749333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853601" y="767714"/>
            <a:ext cx="5436795" cy="755463"/>
          </a:xfrm>
        </p:spPr>
        <p:txBody>
          <a:bodyPr lIns="0" tIns="0" rIns="0" bIns="0"/>
          <a:lstStyle>
            <a:lvl1pPr>
              <a:defRPr sz="4909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11/11/2018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393782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853601" y="767714"/>
            <a:ext cx="5436795" cy="755463"/>
          </a:xfrm>
        </p:spPr>
        <p:txBody>
          <a:bodyPr lIns="0" tIns="0" rIns="0" bIns="0"/>
          <a:lstStyle>
            <a:lvl1pPr>
              <a:defRPr sz="4909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11/11/2018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500337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853601" y="767714"/>
            <a:ext cx="5436795" cy="755463"/>
          </a:xfrm>
        </p:spPr>
        <p:txBody>
          <a:bodyPr lIns="0" tIns="0" rIns="0" bIns="0"/>
          <a:lstStyle>
            <a:lvl1pPr>
              <a:defRPr sz="4909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11/11/2018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68440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353185" y="446658"/>
            <a:ext cx="6437629" cy="574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 u="heavy">
                <a:solidFill>
                  <a:srgbClr val="00AFEF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23874" y="1790141"/>
            <a:ext cx="8096250" cy="38677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11/11/2018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853601" y="767714"/>
            <a:ext cx="5436795" cy="11079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2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1577340"/>
            <a:ext cx="82296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11/11/2018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95033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311719">
        <a:defRPr>
          <a:latin typeface="+mn-lt"/>
          <a:ea typeface="+mn-ea"/>
          <a:cs typeface="+mn-cs"/>
        </a:defRPr>
      </a:lvl2pPr>
      <a:lvl3pPr marL="623438">
        <a:defRPr>
          <a:latin typeface="+mn-lt"/>
          <a:ea typeface="+mn-ea"/>
          <a:cs typeface="+mn-cs"/>
        </a:defRPr>
      </a:lvl3pPr>
      <a:lvl4pPr marL="935157">
        <a:defRPr>
          <a:latin typeface="+mn-lt"/>
          <a:ea typeface="+mn-ea"/>
          <a:cs typeface="+mn-cs"/>
        </a:defRPr>
      </a:lvl4pPr>
      <a:lvl5pPr marL="1246876">
        <a:defRPr>
          <a:latin typeface="+mn-lt"/>
          <a:ea typeface="+mn-ea"/>
          <a:cs typeface="+mn-cs"/>
        </a:defRPr>
      </a:lvl5pPr>
      <a:lvl6pPr marL="1558595">
        <a:defRPr>
          <a:latin typeface="+mn-lt"/>
          <a:ea typeface="+mn-ea"/>
          <a:cs typeface="+mn-cs"/>
        </a:defRPr>
      </a:lvl6pPr>
      <a:lvl7pPr marL="1870314">
        <a:defRPr>
          <a:latin typeface="+mn-lt"/>
          <a:ea typeface="+mn-ea"/>
          <a:cs typeface="+mn-cs"/>
        </a:defRPr>
      </a:lvl7pPr>
      <a:lvl8pPr marL="2182033">
        <a:defRPr>
          <a:latin typeface="+mn-lt"/>
          <a:ea typeface="+mn-ea"/>
          <a:cs typeface="+mn-cs"/>
        </a:defRPr>
      </a:lvl8pPr>
      <a:lvl9pPr marL="2493752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311719">
        <a:defRPr>
          <a:latin typeface="+mn-lt"/>
          <a:ea typeface="+mn-ea"/>
          <a:cs typeface="+mn-cs"/>
        </a:defRPr>
      </a:lvl2pPr>
      <a:lvl3pPr marL="623438">
        <a:defRPr>
          <a:latin typeface="+mn-lt"/>
          <a:ea typeface="+mn-ea"/>
          <a:cs typeface="+mn-cs"/>
        </a:defRPr>
      </a:lvl3pPr>
      <a:lvl4pPr marL="935157">
        <a:defRPr>
          <a:latin typeface="+mn-lt"/>
          <a:ea typeface="+mn-ea"/>
          <a:cs typeface="+mn-cs"/>
        </a:defRPr>
      </a:lvl4pPr>
      <a:lvl5pPr marL="1246876">
        <a:defRPr>
          <a:latin typeface="+mn-lt"/>
          <a:ea typeface="+mn-ea"/>
          <a:cs typeface="+mn-cs"/>
        </a:defRPr>
      </a:lvl5pPr>
      <a:lvl6pPr marL="1558595">
        <a:defRPr>
          <a:latin typeface="+mn-lt"/>
          <a:ea typeface="+mn-ea"/>
          <a:cs typeface="+mn-cs"/>
        </a:defRPr>
      </a:lvl6pPr>
      <a:lvl7pPr marL="1870314">
        <a:defRPr>
          <a:latin typeface="+mn-lt"/>
          <a:ea typeface="+mn-ea"/>
          <a:cs typeface="+mn-cs"/>
        </a:defRPr>
      </a:lvl7pPr>
      <a:lvl8pPr marL="2182033">
        <a:defRPr>
          <a:latin typeface="+mn-lt"/>
          <a:ea typeface="+mn-ea"/>
          <a:cs typeface="+mn-cs"/>
        </a:defRPr>
      </a:lvl8pPr>
      <a:lvl9pPr marL="2493752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86137" y="523442"/>
            <a:ext cx="3706906" cy="2119346"/>
          </a:xfrm>
          <a:prstGeom prst="rect">
            <a:avLst/>
          </a:prstGeom>
        </p:spPr>
        <p:txBody>
          <a:bodyPr vert="horz" wrap="square" lIns="0" tIns="12556" rIns="0" bIns="0" rtlCol="0">
            <a:spAutoFit/>
          </a:bodyPr>
          <a:lstStyle/>
          <a:p>
            <a:pPr marL="7793" marR="3464" algn="ctr">
              <a:lnSpc>
                <a:spcPts val="6095"/>
              </a:lnSpc>
              <a:spcBef>
                <a:spcPts val="99"/>
              </a:spcBef>
            </a:pPr>
            <a:r>
              <a:rPr spc="-3" dirty="0"/>
              <a:t>Advance  Electronic</a:t>
            </a:r>
            <a:r>
              <a:rPr spc="-48" dirty="0"/>
              <a:t> </a:t>
            </a:r>
            <a:r>
              <a:rPr spc="-3" dirty="0"/>
              <a:t>I</a:t>
            </a:r>
          </a:p>
          <a:p>
            <a:pPr algn="ctr">
              <a:spcBef>
                <a:spcPts val="290"/>
              </a:spcBef>
            </a:pPr>
            <a:r>
              <a:rPr sz="3273" b="0" spc="-3" dirty="0">
                <a:latin typeface="Courier New"/>
                <a:cs typeface="Courier New"/>
              </a:rPr>
              <a:t>THIRD</a:t>
            </a:r>
            <a:r>
              <a:rPr sz="3273" b="0" spc="-34" dirty="0">
                <a:latin typeface="Courier New"/>
                <a:cs typeface="Courier New"/>
              </a:rPr>
              <a:t> </a:t>
            </a:r>
            <a:r>
              <a:rPr sz="3273" b="0" spc="-3" dirty="0">
                <a:latin typeface="Courier New"/>
                <a:cs typeface="Courier New"/>
              </a:rPr>
              <a:t>YEAR</a:t>
            </a:r>
            <a:endParaRPr sz="3273" dirty="0">
              <a:latin typeface="Courier New"/>
              <a:cs typeface="Courier New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13952" y="4375092"/>
            <a:ext cx="640773" cy="134612"/>
          </a:xfrm>
          <a:prstGeom prst="rect">
            <a:avLst/>
          </a:prstGeom>
        </p:spPr>
        <p:txBody>
          <a:bodyPr vert="horz" wrap="square" lIns="0" tIns="8659" rIns="0" bIns="0" rtlCol="0">
            <a:spAutoFit/>
          </a:bodyPr>
          <a:lstStyle/>
          <a:p>
            <a:pPr marL="8659" defTabSz="623438">
              <a:spcBef>
                <a:spcPts val="68"/>
              </a:spcBef>
            </a:pPr>
            <a:r>
              <a:rPr sz="818" spc="-3" dirty="0">
                <a:solidFill>
                  <a:prstClr val="black"/>
                </a:solidFill>
                <a:latin typeface="Courier New"/>
                <a:cs typeface="Courier New"/>
              </a:rPr>
              <a:t>Electronic</a:t>
            </a:r>
            <a:endParaRPr sz="818">
              <a:solidFill>
                <a:prstClr val="black"/>
              </a:solidFill>
              <a:latin typeface="Courier New"/>
              <a:cs typeface="Courier New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028743" y="4375092"/>
            <a:ext cx="733425" cy="134612"/>
          </a:xfrm>
          <a:prstGeom prst="rect">
            <a:avLst/>
          </a:prstGeom>
        </p:spPr>
        <p:txBody>
          <a:bodyPr vert="horz" wrap="square" lIns="0" tIns="8659" rIns="0" bIns="0" rtlCol="0">
            <a:spAutoFit/>
          </a:bodyPr>
          <a:lstStyle/>
          <a:p>
            <a:pPr marL="8659" defTabSz="623438">
              <a:spcBef>
                <a:spcPts val="68"/>
              </a:spcBef>
            </a:pPr>
            <a:r>
              <a:rPr sz="818" spc="-3" dirty="0">
                <a:solidFill>
                  <a:prstClr val="black"/>
                </a:solidFill>
                <a:latin typeface="Courier New"/>
                <a:cs typeface="Courier New"/>
              </a:rPr>
              <a:t>Devices</a:t>
            </a:r>
            <a:r>
              <a:rPr sz="818" spc="177" dirty="0">
                <a:solidFill>
                  <a:prstClr val="black"/>
                </a:solidFill>
                <a:latin typeface="Courier New"/>
                <a:cs typeface="Courier New"/>
              </a:rPr>
              <a:t> </a:t>
            </a:r>
            <a:r>
              <a:rPr sz="818" spc="-3" dirty="0">
                <a:solidFill>
                  <a:prstClr val="black"/>
                </a:solidFill>
                <a:latin typeface="Courier New"/>
                <a:cs typeface="Courier New"/>
              </a:rPr>
              <a:t>and</a:t>
            </a:r>
            <a:endParaRPr sz="818">
              <a:solidFill>
                <a:prstClr val="black"/>
              </a:solidFill>
              <a:latin typeface="Courier New"/>
              <a:cs typeface="Courier New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659934" y="4109648"/>
            <a:ext cx="2486891" cy="514663"/>
          </a:xfrm>
          <a:prstGeom prst="rect">
            <a:avLst/>
          </a:prstGeom>
        </p:spPr>
        <p:txBody>
          <a:bodyPr vert="horz" wrap="square" lIns="0" tIns="70139" rIns="0" bIns="0" rtlCol="0">
            <a:spAutoFit/>
          </a:bodyPr>
          <a:lstStyle/>
          <a:p>
            <a:pPr marL="41563" defTabSz="623438">
              <a:spcBef>
                <a:spcPts val="552"/>
              </a:spcBef>
            </a:pPr>
            <a:r>
              <a:rPr sz="784" b="1" i="1" spc="109" dirty="0">
                <a:solidFill>
                  <a:prstClr val="black"/>
                </a:solidFill>
                <a:latin typeface="Times New Roman"/>
                <a:cs typeface="Times New Roman"/>
              </a:rPr>
              <a:t>Main</a:t>
            </a:r>
            <a:r>
              <a:rPr sz="784" b="1" i="1" spc="4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784" b="1" i="1" spc="58" dirty="0">
                <a:solidFill>
                  <a:prstClr val="black"/>
                </a:solidFill>
                <a:latin typeface="Times New Roman"/>
                <a:cs typeface="Times New Roman"/>
              </a:rPr>
              <a:t>References:</a:t>
            </a:r>
            <a:endParaRPr sz="784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64085" marR="3464" indent="-155859" defTabSz="623438">
              <a:lnSpc>
                <a:spcPts val="927"/>
              </a:lnSpc>
              <a:spcBef>
                <a:spcPts val="740"/>
              </a:spcBef>
            </a:pPr>
            <a:r>
              <a:rPr sz="920" dirty="0">
                <a:solidFill>
                  <a:prstClr val="black"/>
                </a:solidFill>
                <a:latin typeface="Courier New"/>
                <a:cs typeface="Courier New"/>
              </a:rPr>
              <a:t>1- </a:t>
            </a:r>
            <a:r>
              <a:rPr sz="682" i="1" spc="99" dirty="0">
                <a:solidFill>
                  <a:prstClr val="black"/>
                </a:solidFill>
                <a:latin typeface="Times New Roman"/>
                <a:cs typeface="Times New Roman"/>
              </a:rPr>
              <a:t>Robert </a:t>
            </a:r>
            <a:r>
              <a:rPr sz="682" i="1" spc="48" dirty="0">
                <a:solidFill>
                  <a:prstClr val="black"/>
                </a:solidFill>
                <a:latin typeface="Times New Roman"/>
                <a:cs typeface="Times New Roman"/>
              </a:rPr>
              <a:t>L. </a:t>
            </a:r>
            <a:r>
              <a:rPr sz="682" i="1" spc="89" dirty="0">
                <a:solidFill>
                  <a:prstClr val="black"/>
                </a:solidFill>
                <a:latin typeface="Times New Roman"/>
                <a:cs typeface="Times New Roman"/>
              </a:rPr>
              <a:t>Boylestad </a:t>
            </a:r>
            <a:r>
              <a:rPr sz="818" spc="-3" dirty="0">
                <a:solidFill>
                  <a:prstClr val="black"/>
                </a:solidFill>
                <a:latin typeface="Courier New"/>
                <a:cs typeface="Courier New"/>
              </a:rPr>
              <a:t>and </a:t>
            </a:r>
            <a:r>
              <a:rPr sz="682" i="1" spc="72" dirty="0">
                <a:solidFill>
                  <a:prstClr val="black"/>
                </a:solidFill>
                <a:latin typeface="Times New Roman"/>
                <a:cs typeface="Times New Roman"/>
              </a:rPr>
              <a:t>Louis </a:t>
            </a:r>
            <a:r>
              <a:rPr sz="682" i="1" spc="92" dirty="0">
                <a:solidFill>
                  <a:prstClr val="black"/>
                </a:solidFill>
                <a:latin typeface="Times New Roman"/>
                <a:cs typeface="Times New Roman"/>
              </a:rPr>
              <a:t>Nashelsky</a:t>
            </a:r>
            <a:r>
              <a:rPr sz="818" spc="92" dirty="0">
                <a:solidFill>
                  <a:prstClr val="black"/>
                </a:solidFill>
                <a:latin typeface="Courier New"/>
                <a:cs typeface="Courier New"/>
              </a:rPr>
              <a:t>, </a:t>
            </a:r>
            <a:r>
              <a:rPr sz="818" dirty="0">
                <a:solidFill>
                  <a:prstClr val="black"/>
                </a:solidFill>
                <a:latin typeface="Courier New"/>
                <a:cs typeface="Courier New"/>
              </a:rPr>
              <a:t>“  </a:t>
            </a:r>
            <a:r>
              <a:rPr sz="818" spc="-3" dirty="0">
                <a:solidFill>
                  <a:prstClr val="black"/>
                </a:solidFill>
                <a:latin typeface="Courier New"/>
                <a:cs typeface="Courier New"/>
              </a:rPr>
              <a:t>Circuit Theory</a:t>
            </a:r>
            <a:r>
              <a:rPr sz="818" spc="-10" dirty="0">
                <a:solidFill>
                  <a:prstClr val="black"/>
                </a:solidFill>
                <a:latin typeface="Courier New"/>
                <a:cs typeface="Courier New"/>
              </a:rPr>
              <a:t> </a:t>
            </a:r>
            <a:r>
              <a:rPr sz="818" spc="-3" dirty="0">
                <a:solidFill>
                  <a:prstClr val="black"/>
                </a:solidFill>
                <a:latin typeface="Courier New"/>
                <a:cs typeface="Courier New"/>
              </a:rPr>
              <a:t>“.</a:t>
            </a:r>
            <a:endParaRPr sz="818">
              <a:solidFill>
                <a:prstClr val="black"/>
              </a:solidFill>
              <a:latin typeface="Courier New"/>
              <a:cs typeface="Courier New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659934" y="4607849"/>
            <a:ext cx="1805853" cy="150758"/>
          </a:xfrm>
          <a:prstGeom prst="rect">
            <a:avLst/>
          </a:prstGeom>
        </p:spPr>
        <p:txBody>
          <a:bodyPr vert="horz" wrap="square" lIns="0" tIns="9092" rIns="0" bIns="0" rtlCol="0">
            <a:spAutoFit/>
          </a:bodyPr>
          <a:lstStyle/>
          <a:p>
            <a:pPr marL="8659" defTabSz="623438">
              <a:spcBef>
                <a:spcPts val="72"/>
              </a:spcBef>
            </a:pPr>
            <a:r>
              <a:rPr sz="920" dirty="0">
                <a:solidFill>
                  <a:prstClr val="black"/>
                </a:solidFill>
                <a:latin typeface="Courier New"/>
                <a:cs typeface="Courier New"/>
              </a:rPr>
              <a:t>2-</a:t>
            </a:r>
            <a:r>
              <a:rPr sz="920" spc="-443" dirty="0">
                <a:solidFill>
                  <a:prstClr val="black"/>
                </a:solidFill>
                <a:latin typeface="Courier New"/>
                <a:cs typeface="Courier New"/>
              </a:rPr>
              <a:t> </a:t>
            </a:r>
            <a:r>
              <a:rPr sz="682" i="1" spc="102" dirty="0">
                <a:solidFill>
                  <a:prstClr val="black"/>
                </a:solidFill>
                <a:latin typeface="Times New Roman"/>
                <a:cs typeface="Times New Roman"/>
              </a:rPr>
              <a:t>Thomas</a:t>
            </a:r>
            <a:r>
              <a:rPr sz="682" i="1" spc="48" dirty="0">
                <a:solidFill>
                  <a:prstClr val="black"/>
                </a:solidFill>
                <a:latin typeface="Times New Roman"/>
                <a:cs typeface="Times New Roman"/>
              </a:rPr>
              <a:t> L.</a:t>
            </a:r>
            <a:r>
              <a:rPr sz="682" i="1" spc="5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682" i="1" spc="75" dirty="0">
                <a:solidFill>
                  <a:prstClr val="black"/>
                </a:solidFill>
                <a:latin typeface="Times New Roman"/>
                <a:cs typeface="Times New Roman"/>
              </a:rPr>
              <a:t>Floyd</a:t>
            </a:r>
            <a:r>
              <a:rPr sz="818" spc="75" dirty="0">
                <a:solidFill>
                  <a:prstClr val="black"/>
                </a:solidFill>
                <a:latin typeface="Courier New"/>
                <a:cs typeface="Courier New"/>
              </a:rPr>
              <a:t>,</a:t>
            </a:r>
            <a:r>
              <a:rPr sz="818" spc="-14" dirty="0">
                <a:solidFill>
                  <a:prstClr val="black"/>
                </a:solidFill>
                <a:latin typeface="Courier New"/>
                <a:cs typeface="Courier New"/>
              </a:rPr>
              <a:t> </a:t>
            </a:r>
            <a:r>
              <a:rPr sz="818" dirty="0">
                <a:solidFill>
                  <a:prstClr val="black"/>
                </a:solidFill>
                <a:latin typeface="Courier New"/>
                <a:cs typeface="Courier New"/>
              </a:rPr>
              <a:t>“</a:t>
            </a:r>
            <a:r>
              <a:rPr sz="818" spc="-3" dirty="0">
                <a:solidFill>
                  <a:prstClr val="black"/>
                </a:solidFill>
                <a:latin typeface="Courier New"/>
                <a:cs typeface="Courier New"/>
              </a:rPr>
              <a:t> Electronic</a:t>
            </a:r>
            <a:endParaRPr sz="818">
              <a:solidFill>
                <a:prstClr val="black"/>
              </a:solidFill>
              <a:latin typeface="Courier New"/>
              <a:cs typeface="Courier New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573024" y="4621357"/>
            <a:ext cx="952933" cy="134612"/>
          </a:xfrm>
          <a:prstGeom prst="rect">
            <a:avLst/>
          </a:prstGeom>
        </p:spPr>
        <p:txBody>
          <a:bodyPr vert="horz" wrap="square" lIns="0" tIns="8659" rIns="0" bIns="0" rtlCol="0">
            <a:spAutoFit/>
          </a:bodyPr>
          <a:lstStyle/>
          <a:p>
            <a:pPr marL="8659" defTabSz="623438">
              <a:spcBef>
                <a:spcPts val="68"/>
              </a:spcBef>
            </a:pPr>
            <a:r>
              <a:rPr sz="818" spc="-3" dirty="0">
                <a:solidFill>
                  <a:prstClr val="black"/>
                </a:solidFill>
                <a:latin typeface="Courier New"/>
                <a:cs typeface="Courier New"/>
              </a:rPr>
              <a:t>Devices. CCV</a:t>
            </a:r>
            <a:r>
              <a:rPr sz="818" spc="-58" dirty="0">
                <a:solidFill>
                  <a:prstClr val="black"/>
                </a:solidFill>
                <a:latin typeface="Courier New"/>
                <a:cs typeface="Courier New"/>
              </a:rPr>
              <a:t> </a:t>
            </a:r>
            <a:r>
              <a:rPr sz="818" spc="-3" dirty="0">
                <a:solidFill>
                  <a:prstClr val="black"/>
                </a:solidFill>
                <a:latin typeface="Courier New"/>
                <a:cs typeface="Courier New"/>
              </a:rPr>
              <a:t>“.</a:t>
            </a:r>
            <a:endParaRPr sz="818">
              <a:solidFill>
                <a:prstClr val="black"/>
              </a:solidFill>
              <a:latin typeface="Courier New"/>
              <a:cs typeface="Courier New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659934" y="4736696"/>
            <a:ext cx="4076267" cy="150758"/>
          </a:xfrm>
          <a:prstGeom prst="rect">
            <a:avLst/>
          </a:prstGeom>
        </p:spPr>
        <p:txBody>
          <a:bodyPr vert="horz" wrap="square" lIns="0" tIns="9092" rIns="0" bIns="0" rtlCol="0">
            <a:spAutoFit/>
          </a:bodyPr>
          <a:lstStyle/>
          <a:p>
            <a:pPr marL="8659" defTabSz="623438">
              <a:spcBef>
                <a:spcPts val="72"/>
              </a:spcBef>
            </a:pPr>
            <a:r>
              <a:rPr sz="920" dirty="0">
                <a:solidFill>
                  <a:prstClr val="black"/>
                </a:solidFill>
                <a:latin typeface="Courier New"/>
                <a:cs typeface="Courier New"/>
              </a:rPr>
              <a:t>3- </a:t>
            </a:r>
            <a:r>
              <a:rPr sz="682" i="1" spc="112" dirty="0">
                <a:solidFill>
                  <a:prstClr val="black"/>
                </a:solidFill>
                <a:latin typeface="Times New Roman"/>
                <a:cs typeface="Times New Roman"/>
              </a:rPr>
              <a:t>Adel </a:t>
            </a:r>
            <a:r>
              <a:rPr sz="682" i="1" spc="37" dirty="0">
                <a:solidFill>
                  <a:prstClr val="black"/>
                </a:solidFill>
                <a:latin typeface="Times New Roman"/>
                <a:cs typeface="Times New Roman"/>
              </a:rPr>
              <a:t>S. </a:t>
            </a:r>
            <a:r>
              <a:rPr sz="682" i="1" spc="92" dirty="0">
                <a:solidFill>
                  <a:prstClr val="black"/>
                </a:solidFill>
                <a:latin typeface="Times New Roman"/>
                <a:cs typeface="Times New Roman"/>
              </a:rPr>
              <a:t>Sedra </a:t>
            </a:r>
            <a:r>
              <a:rPr sz="818" dirty="0">
                <a:solidFill>
                  <a:prstClr val="black"/>
                </a:solidFill>
                <a:latin typeface="Courier New"/>
                <a:cs typeface="Courier New"/>
              </a:rPr>
              <a:t>and </a:t>
            </a:r>
            <a:r>
              <a:rPr sz="682" i="1" spc="123" dirty="0">
                <a:solidFill>
                  <a:prstClr val="black"/>
                </a:solidFill>
                <a:latin typeface="Times New Roman"/>
                <a:cs typeface="Times New Roman"/>
              </a:rPr>
              <a:t>Kenneth </a:t>
            </a:r>
            <a:r>
              <a:rPr sz="682" i="1" spc="61" dirty="0">
                <a:solidFill>
                  <a:prstClr val="black"/>
                </a:solidFill>
                <a:latin typeface="Times New Roman"/>
                <a:cs typeface="Times New Roman"/>
              </a:rPr>
              <a:t>Carless </a:t>
            </a:r>
            <a:r>
              <a:rPr sz="682" i="1" spc="89" dirty="0">
                <a:solidFill>
                  <a:prstClr val="black"/>
                </a:solidFill>
                <a:latin typeface="Times New Roman"/>
                <a:cs typeface="Times New Roman"/>
              </a:rPr>
              <a:t>Smith</a:t>
            </a:r>
            <a:r>
              <a:rPr sz="818" spc="89" dirty="0">
                <a:solidFill>
                  <a:prstClr val="black"/>
                </a:solidFill>
                <a:latin typeface="Courier New"/>
                <a:cs typeface="Courier New"/>
              </a:rPr>
              <a:t>,</a:t>
            </a:r>
            <a:r>
              <a:rPr sz="818" spc="-337" dirty="0">
                <a:solidFill>
                  <a:prstClr val="black"/>
                </a:solidFill>
                <a:latin typeface="Courier New"/>
                <a:cs typeface="Courier New"/>
              </a:rPr>
              <a:t> </a:t>
            </a:r>
            <a:r>
              <a:rPr sz="818" dirty="0">
                <a:solidFill>
                  <a:prstClr val="black"/>
                </a:solidFill>
                <a:latin typeface="Courier New"/>
                <a:cs typeface="Courier New"/>
              </a:rPr>
              <a:t>“ </a:t>
            </a:r>
            <a:r>
              <a:rPr sz="818" spc="-3" dirty="0">
                <a:solidFill>
                  <a:prstClr val="black"/>
                </a:solidFill>
                <a:latin typeface="Courier New"/>
                <a:cs typeface="Courier New"/>
              </a:rPr>
              <a:t>Microelectronic circuits “.</a:t>
            </a:r>
            <a:endParaRPr sz="818">
              <a:solidFill>
                <a:prstClr val="black"/>
              </a:solidFill>
              <a:latin typeface="Courier New"/>
              <a:cs typeface="Courier New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721192" y="3466165"/>
            <a:ext cx="1349952" cy="197578"/>
          </a:xfrm>
          <a:prstGeom prst="rect">
            <a:avLst/>
          </a:prstGeom>
        </p:spPr>
        <p:txBody>
          <a:bodyPr vert="horz" wrap="square" lIns="0" tIns="8659" rIns="0" bIns="0" rtlCol="0">
            <a:spAutoFit/>
          </a:bodyPr>
          <a:lstStyle/>
          <a:p>
            <a:pPr marL="8659" defTabSz="623438">
              <a:spcBef>
                <a:spcPts val="68"/>
              </a:spcBef>
              <a:tabLst>
                <a:tab pos="748991" algn="l"/>
              </a:tabLst>
            </a:pPr>
            <a:r>
              <a:rPr sz="1227" b="1" i="1" spc="-27" dirty="0">
                <a:solidFill>
                  <a:prstClr val="black"/>
                </a:solidFill>
                <a:latin typeface="Arial"/>
                <a:cs typeface="Arial"/>
              </a:rPr>
              <a:t>Lecturer:	</a:t>
            </a:r>
            <a:r>
              <a:rPr sz="1227" b="1" i="1" spc="-136" dirty="0">
                <a:solidFill>
                  <a:prstClr val="black"/>
                </a:solidFill>
                <a:latin typeface="Arial"/>
                <a:cs typeface="Arial"/>
              </a:rPr>
              <a:t>Abbas</a:t>
            </a:r>
            <a:r>
              <a:rPr sz="1227" b="1" i="1" spc="17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227" b="1" i="1" spc="-99" dirty="0">
                <a:solidFill>
                  <a:prstClr val="black"/>
                </a:solidFill>
                <a:latin typeface="Arial"/>
                <a:cs typeface="Arial"/>
              </a:rPr>
              <a:t>S.</a:t>
            </a:r>
            <a:endParaRPr sz="1227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166564" y="3466165"/>
            <a:ext cx="486208" cy="197578"/>
          </a:xfrm>
          <a:prstGeom prst="rect">
            <a:avLst/>
          </a:prstGeom>
        </p:spPr>
        <p:txBody>
          <a:bodyPr vert="horz" wrap="square" lIns="0" tIns="8659" rIns="0" bIns="0" rtlCol="0">
            <a:spAutoFit/>
          </a:bodyPr>
          <a:lstStyle/>
          <a:p>
            <a:pPr marL="8659" defTabSz="623438">
              <a:spcBef>
                <a:spcPts val="68"/>
              </a:spcBef>
            </a:pPr>
            <a:r>
              <a:rPr sz="1227" b="1" i="1" spc="-184" dirty="0">
                <a:solidFill>
                  <a:prstClr val="black"/>
                </a:solidFill>
                <a:latin typeface="Arial"/>
                <a:cs typeface="Arial"/>
              </a:rPr>
              <a:t>Hameed</a:t>
            </a:r>
            <a:endParaRPr sz="1227">
              <a:solidFill>
                <a:prstClr val="black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0DF259B-AF81-4DFE-BB2A-ED3930C8A2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991" y="152401"/>
            <a:ext cx="7848600" cy="54102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106EF59-94BE-400E-B6BD-47A664DF19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991" y="5562601"/>
            <a:ext cx="7848600" cy="950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5349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1C2B8B0-F960-4346-8A6C-5D5F9DAB06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533400"/>
            <a:ext cx="8208956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1417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47933" y="1828800"/>
            <a:ext cx="7798562" cy="272125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8800" u="none" spc="-135" dirty="0">
                <a:solidFill>
                  <a:srgbClr val="FFFF00"/>
                </a:solidFill>
                <a:latin typeface="Times New Roman"/>
                <a:cs typeface="Times New Roman"/>
              </a:rPr>
              <a:t>OPERATIOAL AMPLIFIER</a:t>
            </a:r>
            <a:endParaRPr sz="8800" u="none" spc="-135" dirty="0">
              <a:solidFill>
                <a:srgbClr val="FFFF00"/>
              </a:solidFill>
              <a:latin typeface="Times New Roman"/>
              <a:cs typeface="Times New Roman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56F5993-031C-4C9D-96A5-E932F8BF7EE2}"/>
              </a:ext>
            </a:extLst>
          </p:cNvPr>
          <p:cNvSpPr txBox="1"/>
          <p:nvPr/>
        </p:nvSpPr>
        <p:spPr>
          <a:xfrm>
            <a:off x="733865" y="914400"/>
            <a:ext cx="3505200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BatangChe" panose="02030609000101010101" pitchFamily="49" charset="-127"/>
                <a:ea typeface="BatangChe" panose="02030609000101010101" pitchFamily="49" charset="-127"/>
              </a:rPr>
              <a:t>Chapter Three    </a:t>
            </a:r>
            <a:r>
              <a:rPr lang="en-US" sz="3600" dirty="0" err="1">
                <a:solidFill>
                  <a:schemeClr val="bg1"/>
                </a:solidFill>
                <a:latin typeface="BatangChe" panose="02030609000101010101" pitchFamily="49" charset="-127"/>
                <a:ea typeface="BatangChe" panose="02030609000101010101" pitchFamily="49" charset="-127"/>
              </a:rPr>
              <a:t>Lect</a:t>
            </a:r>
            <a:r>
              <a:rPr lang="en-US" sz="3600" dirty="0">
                <a:solidFill>
                  <a:schemeClr val="bg1"/>
                </a:solidFill>
                <a:latin typeface="BatangChe" panose="02030609000101010101" pitchFamily="49" charset="-127"/>
                <a:ea typeface="BatangChe" panose="02030609000101010101" pitchFamily="49" charset="-127"/>
              </a:rPr>
              <a:t> 9</a:t>
            </a:r>
            <a:endParaRPr lang="ar-IQ" sz="3600" dirty="0">
              <a:solidFill>
                <a:schemeClr val="bg1"/>
              </a:solidFill>
              <a:latin typeface="BatangChe" panose="02030609000101010101" pitchFamily="49" charset="-127"/>
              <a:ea typeface="BatangChe" panose="02030609000101010101" pitchFamily="49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706889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67C6EF3-1A96-4181-903B-776EEF6F29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999" y="389206"/>
            <a:ext cx="8415083" cy="27432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B54D4AA-2F66-4FDB-BAA7-0F6C652E88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205" y="3458308"/>
            <a:ext cx="3983503" cy="20193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FC582C2-D2DC-4F19-84DA-14A79A5F80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3429000"/>
            <a:ext cx="4118118" cy="3010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38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FB87590-2BEB-4F11-B716-389244E9DD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381000"/>
            <a:ext cx="8488056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6455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3340A22-C3C5-4137-86D5-83CCF208BE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609600"/>
            <a:ext cx="8534400" cy="293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5049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8ABA24C-EC2B-4473-B65D-C899418D73DA}"/>
              </a:ext>
            </a:extLst>
          </p:cNvPr>
          <p:cNvSpPr txBox="1"/>
          <p:nvPr/>
        </p:nvSpPr>
        <p:spPr>
          <a:xfrm>
            <a:off x="1295399" y="304800"/>
            <a:ext cx="655320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4000" b="1" u="sng" dirty="0">
                <a:solidFill>
                  <a:schemeClr val="bg1"/>
                </a:solidFill>
              </a:rPr>
              <a:t>Input signal modes:</a:t>
            </a:r>
            <a:endParaRPr lang="ar-IQ" sz="4000" b="1" u="sng" dirty="0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8183571-BD56-4A14-9915-335C6A69E1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549" y="1219200"/>
            <a:ext cx="8322899" cy="5233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5424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87B9681-ADDB-4F1D-B3E2-D4077D45CE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609600"/>
            <a:ext cx="8546860" cy="297656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3D00C24-8831-432D-9CEC-64712A4696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3595540"/>
            <a:ext cx="8610322" cy="2357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9233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55E536E-24ED-412E-B497-296D45DF7A14}"/>
              </a:ext>
            </a:extLst>
          </p:cNvPr>
          <p:cNvSpPr/>
          <p:nvPr/>
        </p:nvSpPr>
        <p:spPr>
          <a:xfrm>
            <a:off x="914400" y="609600"/>
            <a:ext cx="7523278" cy="28623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i="1" dirty="0">
                <a:solidFill>
                  <a:schemeClr val="bg1"/>
                </a:solidFill>
                <a:latin typeface="StrayhornMT-ExtraBoldItalic"/>
                <a:cs typeface="+mj-cs"/>
              </a:rPr>
              <a:t>Maximum Output Voltage Swing (V</a:t>
            </a:r>
            <a:r>
              <a:rPr lang="en-US" sz="1200" b="1" i="1" dirty="0">
                <a:solidFill>
                  <a:schemeClr val="bg1"/>
                </a:solidFill>
                <a:latin typeface="StrayhornMT-ExtraBoldItalic"/>
                <a:cs typeface="+mj-cs"/>
              </a:rPr>
              <a:t>O(p-p)</a:t>
            </a:r>
            <a:r>
              <a:rPr lang="en-US" sz="3600" b="1" i="1" dirty="0">
                <a:solidFill>
                  <a:schemeClr val="bg1"/>
                </a:solidFill>
                <a:latin typeface="StrayhornMT-ExtraBoldItalic"/>
                <a:cs typeface="+mj-cs"/>
              </a:rPr>
              <a:t>)</a:t>
            </a:r>
          </a:p>
          <a:p>
            <a:endParaRPr lang="en-US" sz="3600" b="1" i="1" dirty="0">
              <a:solidFill>
                <a:schemeClr val="bg1"/>
              </a:solidFill>
              <a:latin typeface="StrayhornMT-ExtraBoldItalic"/>
              <a:cs typeface="+mj-cs"/>
            </a:endParaRPr>
          </a:p>
          <a:p>
            <a:r>
              <a:rPr lang="en-US" sz="3600" b="1" i="1" dirty="0">
                <a:solidFill>
                  <a:schemeClr val="bg1"/>
                </a:solidFill>
                <a:cs typeface="+mj-cs"/>
              </a:rPr>
              <a:t>Input Offset Voltage</a:t>
            </a:r>
          </a:p>
          <a:p>
            <a:endParaRPr lang="en-US" sz="3600" b="1" i="1" dirty="0">
              <a:solidFill>
                <a:schemeClr val="bg1"/>
              </a:solidFill>
              <a:cs typeface="+mj-cs"/>
            </a:endParaRPr>
          </a:p>
          <a:p>
            <a:r>
              <a:rPr lang="en-US" sz="3600" b="1" i="1" dirty="0">
                <a:solidFill>
                  <a:schemeClr val="bg1"/>
                </a:solidFill>
                <a:cs typeface="+mj-cs"/>
              </a:rPr>
              <a:t>Input Bias Current</a:t>
            </a:r>
            <a:endParaRPr lang="ar-IQ" sz="3600" dirty="0">
              <a:solidFill>
                <a:schemeClr val="bg1"/>
              </a:solidFill>
              <a:cs typeface="+mj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AEB0924-0E3E-4E37-A384-44B6D5623F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3471922"/>
            <a:ext cx="5638800" cy="2783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2031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B96B903-D176-462F-97A8-7BE2A0E1AC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9" y="762000"/>
            <a:ext cx="7737231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3385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2876</TotalTime>
  <Words>78</Words>
  <Application>Microsoft Office PowerPoint</Application>
  <PresentationFormat>On-screen Show (4:3)</PresentationFormat>
  <Paragraphs>19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BatangChe</vt:lpstr>
      <vt:lpstr>Arial</vt:lpstr>
      <vt:lpstr>Calibri</vt:lpstr>
      <vt:lpstr>Courier New</vt:lpstr>
      <vt:lpstr>StrayhornMT-ExtraBoldItalic</vt:lpstr>
      <vt:lpstr>Times New Roman</vt:lpstr>
      <vt:lpstr>Office Theme</vt:lpstr>
      <vt:lpstr>1_Office Theme</vt:lpstr>
      <vt:lpstr>Advance  Electronic I THIRD YEAR</vt:lpstr>
      <vt:lpstr>OPERATIOAL AMPLIFIER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WiMAX</dc:title>
  <dc:creator>abbasw</dc:creator>
  <cp:lastModifiedBy>abbasw</cp:lastModifiedBy>
  <cp:revision>73</cp:revision>
  <dcterms:created xsi:type="dcterms:W3CDTF">2017-10-15T11:51:09Z</dcterms:created>
  <dcterms:modified xsi:type="dcterms:W3CDTF">2018-11-11T15:53:32Z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2014-06-11T00:00:00Z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2017-10-15T00:00:00Z</vt:filetime>
  </property>
</Properties>
</file>